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10058400" cx="7772400"/>
  <p:notesSz cx="6858000" cy="9144000"/>
  <p:embeddedFontLst>
    <p:embeddedFont>
      <p:font typeface="Roboto Medium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Paytone One"/>
      <p:regular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20">
          <p15:clr>
            <a:srgbClr val="747775"/>
          </p15:clr>
        </p15:guide>
      </p15:sldGuideLst>
    </p:ext>
    <p:ext uri="GoogleSlidesCustomDataVersion2">
      <go:slidesCustomData xmlns:go="http://customooxmlschemas.google.com/" r:id="rId26" roundtripDataSignature="AMtx7mj5dpjABNzsvtBt72FxduBp+0l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84FEF8-1B9E-483F-A615-5E8852D17B63}">
  <a:tblStyle styleId="{2284FEF8-1B9E-483F-A615-5E8852D17B6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PaytoneOne-regular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Medium-regular.fntdata"/><Relationship Id="rId12" Type="http://schemas.openxmlformats.org/officeDocument/2006/relationships/slide" Target="slides/slide6.xml"/><Relationship Id="rId15" Type="http://schemas.openxmlformats.org/officeDocument/2006/relationships/font" Target="fonts/RobotoMedium-italic.fntdata"/><Relationship Id="rId14" Type="http://schemas.openxmlformats.org/officeDocument/2006/relationships/font" Target="fonts/RobotoMedium-bold.fntdata"/><Relationship Id="rId17" Type="http://schemas.openxmlformats.org/officeDocument/2006/relationships/font" Target="fonts/Roboto-regular.fntdata"/><Relationship Id="rId16" Type="http://schemas.openxmlformats.org/officeDocument/2006/relationships/font" Target="fonts/RobotoMedium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1.jpg>
</file>

<file path=ppt/media/image12.jpg>
</file>

<file path=ppt/media/image13.png>
</file>

<file path=ppt/media/image15.jpg>
</file>

<file path=ppt/media/image16.png>
</file>

<file path=ppt/media/image17.png>
</file>

<file path=ppt/media/image18.png>
</file>

<file path=ppt/media/image2.jpg>
</file>

<file path=ppt/media/image21.png>
</file>

<file path=ppt/media/image22.jpg>
</file>

<file path=ppt/media/image23.jpg>
</file>

<file path=ppt/media/image24.png>
</file>

<file path=ppt/media/image3.jpg>
</file>

<file path=ppt/media/image4.jpg>
</file>

<file path=ppt/media/image5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9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alkingstuff.net/water-level-indicator-ultrasonic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alkingstuff.net/water-level-indicator-ultrasonic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210449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Go from grounding connections to power connections. Narrative of the loop flow electrictity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/>
          <p:nvPr>
            <p:ph idx="2" type="sldImg"/>
          </p:nvPr>
        </p:nvSpPr>
        <p:spPr>
          <a:xfrm>
            <a:off x="210449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210449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fa71f0bd_0_6:notes"/>
          <p:cNvSpPr/>
          <p:nvPr>
            <p:ph idx="2" type="sldImg"/>
          </p:nvPr>
        </p:nvSpPr>
        <p:spPr>
          <a:xfrm>
            <a:off x="210449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62fa71f0b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/>
          <p:nvPr>
            <p:ph idx="2" type="sldImg"/>
          </p:nvPr>
        </p:nvSpPr>
        <p:spPr>
          <a:xfrm>
            <a:off x="2104464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Link: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https://talkingstuff.net/water-level-indicator-ultrasonic/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/>
          <p:nvPr>
            <p:ph idx="2" type="sldImg"/>
          </p:nvPr>
        </p:nvSpPr>
        <p:spPr>
          <a:xfrm>
            <a:off x="2104464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Link: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https://talkingstuff.net/water-level-indicator-ultrasonic/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264945" y="870271"/>
            <a:ext cx="72423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1" name="Google Shape;11;p7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/>
          <p:nvPr>
            <p:ph hasCustomPrompt="1" type="title"/>
          </p:nvPr>
        </p:nvSpPr>
        <p:spPr>
          <a:xfrm>
            <a:off x="264945" y="2163089"/>
            <a:ext cx="7242300" cy="38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0"/>
              <a:buNone/>
              <a:defRPr sz="16500"/>
            </a:lvl9pPr>
          </a:lstStyle>
          <a:p>
            <a:r>
              <a:t>xx%</a:t>
            </a:r>
          </a:p>
        </p:txBody>
      </p:sp>
      <p:sp>
        <p:nvSpPr>
          <p:cNvPr id="46" name="Google Shape;46;p16"/>
          <p:cNvSpPr txBox="1"/>
          <p:nvPr>
            <p:ph idx="1" type="body"/>
          </p:nvPr>
        </p:nvSpPr>
        <p:spPr>
          <a:xfrm>
            <a:off x="264945" y="6164351"/>
            <a:ext cx="7242300" cy="25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873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492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8"/>
          <p:cNvSpPr txBox="1"/>
          <p:nvPr>
            <p:ph type="ctrTitle"/>
          </p:nvPr>
        </p:nvSpPr>
        <p:spPr>
          <a:xfrm>
            <a:off x="264952" y="1456058"/>
            <a:ext cx="7242300" cy="4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9pPr>
          </a:lstStyle>
          <a:p/>
        </p:txBody>
      </p:sp>
      <p:sp>
        <p:nvSpPr>
          <p:cNvPr id="14" name="Google Shape;14;p8"/>
          <p:cNvSpPr txBox="1"/>
          <p:nvPr>
            <p:ph idx="1" type="subTitle"/>
          </p:nvPr>
        </p:nvSpPr>
        <p:spPr>
          <a:xfrm>
            <a:off x="264945" y="5542289"/>
            <a:ext cx="7242300" cy="1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5" name="Google Shape;15;p8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/>
          <p:nvPr>
            <p:ph type="title"/>
          </p:nvPr>
        </p:nvSpPr>
        <p:spPr>
          <a:xfrm>
            <a:off x="264945" y="4206107"/>
            <a:ext cx="72423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18" name="Google Shape;18;p9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/>
          <p:nvPr>
            <p:ph type="title"/>
          </p:nvPr>
        </p:nvSpPr>
        <p:spPr>
          <a:xfrm>
            <a:off x="264945" y="870271"/>
            <a:ext cx="72423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" type="body"/>
          </p:nvPr>
        </p:nvSpPr>
        <p:spPr>
          <a:xfrm>
            <a:off x="264945" y="2253729"/>
            <a:ext cx="72423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873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264945" y="870271"/>
            <a:ext cx="72423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576"/>
              </a:buClr>
              <a:buSzPts val="3800"/>
              <a:buNone/>
              <a:defRPr>
                <a:solidFill>
                  <a:srgbClr val="01457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264945" y="2253729"/>
            <a:ext cx="3399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6" name="Google Shape;26;p11"/>
          <p:cNvSpPr txBox="1"/>
          <p:nvPr>
            <p:ph idx="2" type="body"/>
          </p:nvPr>
        </p:nvSpPr>
        <p:spPr>
          <a:xfrm>
            <a:off x="4107540" y="2253729"/>
            <a:ext cx="3399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11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 txBox="1"/>
          <p:nvPr>
            <p:ph type="title"/>
          </p:nvPr>
        </p:nvSpPr>
        <p:spPr>
          <a:xfrm>
            <a:off x="264945" y="1086507"/>
            <a:ext cx="23868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25550" lIns="125550" spcFirstLastPara="1" rIns="125550" wrap="square" tIns="1255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30" name="Google Shape;30;p12"/>
          <p:cNvSpPr txBox="1"/>
          <p:nvPr>
            <p:ph idx="1" type="body"/>
          </p:nvPr>
        </p:nvSpPr>
        <p:spPr>
          <a:xfrm>
            <a:off x="264945" y="2717440"/>
            <a:ext cx="2386800" cy="6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12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3"/>
          <p:cNvSpPr txBox="1"/>
          <p:nvPr>
            <p:ph type="title"/>
          </p:nvPr>
        </p:nvSpPr>
        <p:spPr>
          <a:xfrm>
            <a:off x="416712" y="880293"/>
            <a:ext cx="5412600" cy="79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/>
        </p:txBody>
      </p:sp>
      <p:sp>
        <p:nvSpPr>
          <p:cNvPr id="34" name="Google Shape;34;p13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/>
          <p:nvPr/>
        </p:nvSpPr>
        <p:spPr>
          <a:xfrm>
            <a:off x="3886200" y="-244"/>
            <a:ext cx="3886200" cy="1005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5550" lIns="125550" spcFirstLastPara="1" rIns="125550" wrap="square" tIns="125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4"/>
          <p:cNvSpPr txBox="1"/>
          <p:nvPr>
            <p:ph type="title"/>
          </p:nvPr>
        </p:nvSpPr>
        <p:spPr>
          <a:xfrm>
            <a:off x="225675" y="2411542"/>
            <a:ext cx="3438300" cy="28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38" name="Google Shape;38;p14"/>
          <p:cNvSpPr txBox="1"/>
          <p:nvPr>
            <p:ph idx="1" type="subTitle"/>
          </p:nvPr>
        </p:nvSpPr>
        <p:spPr>
          <a:xfrm>
            <a:off x="225675" y="5481569"/>
            <a:ext cx="3438300" cy="24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4198575" y="1415969"/>
            <a:ext cx="3261600" cy="72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-3873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264945" y="8273124"/>
            <a:ext cx="5099100" cy="1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</a:lstStyle>
          <a:p/>
        </p:txBody>
      </p:sp>
      <p:sp>
        <p:nvSpPr>
          <p:cNvPr id="43" name="Google Shape;43;p15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264945" y="870271"/>
            <a:ext cx="72423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Paytone One"/>
              <a:buNone/>
              <a:defRPr b="0" i="0" sz="3800" u="none" cap="none" strike="noStrike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0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264945" y="2253729"/>
            <a:ext cx="72423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rmAutofit/>
          </a:bodyPr>
          <a:lstStyle>
            <a:lvl1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Char char="●"/>
              <a:defRPr b="0" i="0" sz="2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Medium"/>
              <a:buChar char="○"/>
              <a:defRPr b="0" i="0" sz="1900" u="none" cap="none" strike="noStrike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2" type="sldNum"/>
          </p:nvPr>
        </p:nvSpPr>
        <p:spPr>
          <a:xfrm>
            <a:off x="7201589" y="9119180"/>
            <a:ext cx="466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5550" lIns="125550" spcFirstLastPara="1" rIns="125550" wrap="square" tIns="12555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5.jpg"/><Relationship Id="rId10" Type="http://schemas.openxmlformats.org/officeDocument/2006/relationships/image" Target="../media/image17.png"/><Relationship Id="rId9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7" Type="http://schemas.openxmlformats.org/officeDocument/2006/relationships/image" Target="../media/image16.png"/><Relationship Id="rId8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5.jpg"/><Relationship Id="rId5" Type="http://schemas.openxmlformats.org/officeDocument/2006/relationships/image" Target="../media/image3.jpg"/><Relationship Id="rId6" Type="http://schemas.openxmlformats.org/officeDocument/2006/relationships/image" Target="../media/image12.jpg"/><Relationship Id="rId7" Type="http://schemas.openxmlformats.org/officeDocument/2006/relationships/image" Target="../media/image16.png"/><Relationship Id="rId8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5.jpg"/><Relationship Id="rId5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jpg"/><Relationship Id="rId4" Type="http://schemas.openxmlformats.org/officeDocument/2006/relationships/image" Target="../media/image18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title"/>
          </p:nvPr>
        </p:nvSpPr>
        <p:spPr>
          <a:xfrm>
            <a:off x="822150" y="322075"/>
            <a:ext cx="57363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5550" lIns="125550" spcFirstLastPara="1" rIns="125550" wrap="square" tIns="12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500"/>
              <a:t>FloodNet Logo - 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500"/>
              <a:t>Build Ultrasonic Sensor with Arduino and LED’s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149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/>
          </a:p>
        </p:txBody>
      </p:sp>
      <p:graphicFrame>
        <p:nvGraphicFramePr>
          <p:cNvPr id="55" name="Google Shape;55;p1"/>
          <p:cNvGraphicFramePr/>
          <p:nvPr/>
        </p:nvGraphicFramePr>
        <p:xfrm>
          <a:off x="760113" y="1766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{2284FEF8-1B9E-483F-A615-5E8852D17B63}</a:tableStyleId>
              </a:tblPr>
              <a:tblGrid>
                <a:gridCol w="3471600"/>
                <a:gridCol w="2893025"/>
              </a:tblGrid>
              <a:tr h="36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Materials: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 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Arduino Feather M0 (wi</a:t>
                      </a: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th WiFi)</a:t>
                      </a:r>
                      <a:endParaRPr sz="11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HC-SR04 Ultrasonic Sensor</a:t>
                      </a:r>
                      <a:endParaRPr sz="11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9 Color-coded male-to-male flexible wires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Breadboard with connected LED’s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1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Lithium </a:t>
                      </a: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Polymer</a:t>
                      </a: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3.7V battery or Micro USB Charger/Cable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18350" l="0" r="0" t="16183"/>
          <a:stretch/>
        </p:blipFill>
        <p:spPr>
          <a:xfrm>
            <a:off x="5128713" y="2562950"/>
            <a:ext cx="561200" cy="36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11222" l="0" r="0" t="12951"/>
          <a:stretch/>
        </p:blipFill>
        <p:spPr>
          <a:xfrm flipH="1" rot="-5">
            <a:off x="5515550" y="3404151"/>
            <a:ext cx="1096200" cy="346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5">
            <a:alphaModFix/>
          </a:blip>
          <a:srcRect b="13704" l="0" r="0" t="16516"/>
          <a:stretch/>
        </p:blipFill>
        <p:spPr>
          <a:xfrm>
            <a:off x="4376132" y="2968675"/>
            <a:ext cx="526518" cy="3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"/>
          <p:cNvSpPr txBox="1"/>
          <p:nvPr/>
        </p:nvSpPr>
        <p:spPr>
          <a:xfrm>
            <a:off x="751425" y="4728313"/>
            <a:ext cx="6364500" cy="8166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Circuit Diagram (aka Schematic)</a:t>
            </a:r>
            <a:endParaRPr b="1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circuit resembles a puzzle, where every connection is crucial. Each wire is color-coded, with black wires designated for grounding (GND). Moreover, each LED is meticulously paired with a resistor in its connection.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3913" y="-62675"/>
            <a:ext cx="6364636" cy="11754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 txBox="1"/>
          <p:nvPr/>
        </p:nvSpPr>
        <p:spPr>
          <a:xfrm>
            <a:off x="742725" y="932275"/>
            <a:ext cx="6381900" cy="780900"/>
          </a:xfrm>
          <a:prstGeom prst="rect">
            <a:avLst/>
          </a:prstGeom>
          <a:solidFill>
            <a:srgbClr val="0145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b="1" i="0" lang="en" sz="165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Build an Arduino Ultrasonic Sensor Circuit with LED’s to Simulate a Flood Sensor</a:t>
            </a:r>
            <a:endParaRPr b="1" i="0" sz="165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" name="Google Shape;62;p1" title="Screen Shot 2025-07-01 at 1.43.14 PM.png"/>
          <p:cNvPicPr preferRelativeResize="0"/>
          <p:nvPr/>
        </p:nvPicPr>
        <p:blipFill rotWithShape="1">
          <a:blip r:embed="rId7">
            <a:alphaModFix/>
          </a:blip>
          <a:srcRect b="11978" l="0" r="0" t="13760"/>
          <a:stretch/>
        </p:blipFill>
        <p:spPr>
          <a:xfrm>
            <a:off x="4612625" y="3807975"/>
            <a:ext cx="902925" cy="65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" title="61nsH7H6XUL.jp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632750" y="3877675"/>
            <a:ext cx="591064" cy="4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" title="IMG_0895.jpg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rot="-5400000">
            <a:off x="1950211" y="5149976"/>
            <a:ext cx="3872076" cy="5162772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" name="Google Shape;65;p1"/>
          <p:cNvPicPr preferRelativeResize="0"/>
          <p:nvPr/>
        </p:nvPicPr>
        <p:blipFill rotWithShape="1">
          <a:blip r:embed="rId10">
            <a:alphaModFix/>
          </a:blip>
          <a:srcRect b="23231" l="6641" r="7329" t="27961"/>
          <a:stretch/>
        </p:blipFill>
        <p:spPr>
          <a:xfrm>
            <a:off x="4312596" y="2157225"/>
            <a:ext cx="863475" cy="3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000" y="388348"/>
            <a:ext cx="2326228" cy="24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8">
            <a:off x="3749998" y="3946202"/>
            <a:ext cx="3664100" cy="1600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2"/>
          <p:cNvPicPr preferRelativeResize="0"/>
          <p:nvPr/>
        </p:nvPicPr>
        <p:blipFill rotWithShape="1">
          <a:blip r:embed="rId5">
            <a:alphaModFix/>
          </a:blip>
          <a:srcRect b="10194" l="0" r="4579" t="10709"/>
          <a:stretch/>
        </p:blipFill>
        <p:spPr>
          <a:xfrm>
            <a:off x="490486" y="3308950"/>
            <a:ext cx="2806439" cy="24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" title="download-7.jp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34500" y="971795"/>
            <a:ext cx="2326225" cy="1790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" title="Screen Shot 2025-07-01 at 1.43.14 PM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4475" y="6093798"/>
            <a:ext cx="2191150" cy="213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" title="61nsH7H6XUL.jp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685725" y="6093798"/>
            <a:ext cx="3175001" cy="256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" title="Fantastic Jaiks-Maimu (3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75" y="1339625"/>
            <a:ext cx="7152199" cy="31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/>
          <p:cNvSpPr txBox="1"/>
          <p:nvPr>
            <p:ph type="title"/>
          </p:nvPr>
        </p:nvSpPr>
        <p:spPr>
          <a:xfrm>
            <a:off x="605850" y="108050"/>
            <a:ext cx="6560700" cy="789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5550" lIns="125550" spcFirstLastPara="1" rIns="125550" wrap="square" tIns="1255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50">
                <a:latin typeface="Open Sans"/>
                <a:ea typeface="Open Sans"/>
                <a:cs typeface="Open Sans"/>
                <a:sym typeface="Open Sans"/>
              </a:rPr>
              <a:t>Build an Arduino Ultrasonic Sensor Circuit with LED’s to Simulate a Flood Sensor</a:t>
            </a:r>
            <a:endParaRPr b="1" sz="16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sz="1750"/>
          </a:p>
        </p:txBody>
      </p:sp>
      <p:sp>
        <p:nvSpPr>
          <p:cNvPr id="82" name="Google Shape;82;p3"/>
          <p:cNvSpPr txBox="1"/>
          <p:nvPr/>
        </p:nvSpPr>
        <p:spPr>
          <a:xfrm>
            <a:off x="1336650" y="4056250"/>
            <a:ext cx="1060500" cy="28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GND (ground)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" name="Google Shape;83;p3"/>
          <p:cNvCxnSpPr>
            <a:stCxn id="82" idx="1"/>
          </p:cNvCxnSpPr>
          <p:nvPr/>
        </p:nvCxnSpPr>
        <p:spPr>
          <a:xfrm rot="10800000">
            <a:off x="1048650" y="3706150"/>
            <a:ext cx="288000" cy="49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4" name="Google Shape;84;p3"/>
          <p:cNvSpPr txBox="1"/>
          <p:nvPr/>
        </p:nvSpPr>
        <p:spPr>
          <a:xfrm>
            <a:off x="364800" y="1312575"/>
            <a:ext cx="879900" cy="285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VCC Power </a:t>
            </a:r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" name="Google Shape;85;p3"/>
          <p:cNvCxnSpPr>
            <a:stCxn id="84" idx="3"/>
          </p:cNvCxnSpPr>
          <p:nvPr/>
        </p:nvCxnSpPr>
        <p:spPr>
          <a:xfrm>
            <a:off x="1244700" y="1455375"/>
            <a:ext cx="261300" cy="651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" name="Google Shape;86;p3"/>
          <p:cNvCxnSpPr/>
          <p:nvPr/>
        </p:nvCxnSpPr>
        <p:spPr>
          <a:xfrm>
            <a:off x="1134375" y="2125900"/>
            <a:ext cx="5915100" cy="96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3"/>
          <p:cNvCxnSpPr/>
          <p:nvPr/>
        </p:nvCxnSpPr>
        <p:spPr>
          <a:xfrm>
            <a:off x="1124850" y="2021125"/>
            <a:ext cx="5867400" cy="9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3"/>
          <p:cNvSpPr txBox="1"/>
          <p:nvPr/>
        </p:nvSpPr>
        <p:spPr>
          <a:xfrm>
            <a:off x="1315350" y="4707175"/>
            <a:ext cx="54864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USB - 	Vcc power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GND - 	ground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13 - 	blue led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12 - 	green led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11 - 	yellow led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10 -	red led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6 - 		echo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</a:rPr>
              <a:t>5 -		trig</a:t>
            </a:r>
            <a:endParaRPr sz="2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362fa71f0bd_0_6"/>
          <p:cNvPicPr preferRelativeResize="0"/>
          <p:nvPr/>
        </p:nvPicPr>
        <p:blipFill rotWithShape="1">
          <a:blip r:embed="rId3">
            <a:alphaModFix/>
          </a:blip>
          <a:srcRect b="22114" l="6142" r="6483" t="27165"/>
          <a:stretch/>
        </p:blipFill>
        <p:spPr>
          <a:xfrm>
            <a:off x="372200" y="3293175"/>
            <a:ext cx="4410504" cy="19201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362fa71f0bd_0_6"/>
          <p:cNvSpPr txBox="1"/>
          <p:nvPr>
            <p:ph type="title"/>
          </p:nvPr>
        </p:nvSpPr>
        <p:spPr>
          <a:xfrm>
            <a:off x="605875" y="450950"/>
            <a:ext cx="6560700" cy="789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5550" lIns="125550" spcFirstLastPara="1" rIns="125550" wrap="square" tIns="1255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50">
                <a:latin typeface="Open Sans"/>
                <a:ea typeface="Open Sans"/>
                <a:cs typeface="Open Sans"/>
                <a:sym typeface="Open Sans"/>
              </a:rPr>
              <a:t>Build an Arduino Ultrasonic Sensor Circuit with LED’s to Simulate a Flood Sensor</a:t>
            </a:r>
            <a:endParaRPr b="1" sz="16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sz="1750"/>
          </a:p>
        </p:txBody>
      </p:sp>
      <p:sp>
        <p:nvSpPr>
          <p:cNvPr id="95" name="Google Shape;95;g362fa71f0bd_0_6"/>
          <p:cNvSpPr txBox="1"/>
          <p:nvPr/>
        </p:nvSpPr>
        <p:spPr>
          <a:xfrm>
            <a:off x="605875" y="1326400"/>
            <a:ext cx="6560700" cy="1691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Connecting the HC-SR04 Ultrasonic Sensor to the Arduino</a:t>
            </a:r>
            <a:r>
              <a:rPr b="0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the ultrasonic sensor into the breadboard. 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a red wire to connect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VCC sensor pin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to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Breadboard  </a:t>
            </a:r>
            <a:r>
              <a:rPr b="1" i="0" lang="en" sz="11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(+) red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(power) rail.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Trig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pin to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#22 MISO 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socket on the Arduino Feather M0. 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Echo 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pin to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#24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SCK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Arduino Feather M0 socket.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a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black wire to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connect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GND (ground) HC-SR04 sensor pin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to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negative </a:t>
            </a:r>
            <a:r>
              <a:rPr b="1" i="0" lang="en" sz="11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(-)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1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blue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rail 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on the breadboard.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another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black wire 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 connect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negative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1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(-)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Breadboard rail to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GND Arduino Feather M0 socket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6" name="Google Shape;96;g362fa71f0bd_0_6"/>
          <p:cNvCxnSpPr/>
          <p:nvPr/>
        </p:nvCxnSpPr>
        <p:spPr>
          <a:xfrm flipH="1">
            <a:off x="2305100" y="4654550"/>
            <a:ext cx="6300" cy="4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7" name="Google Shape;97;g362fa71f0bd_0_6"/>
          <p:cNvSpPr txBox="1"/>
          <p:nvPr/>
        </p:nvSpPr>
        <p:spPr>
          <a:xfrm>
            <a:off x="2946400" y="5657850"/>
            <a:ext cx="10605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g362fa71f0bd_0_6" title="download-5.jp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11400" y="5721524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362fa71f0bd_0_6"/>
          <p:cNvSpPr txBox="1"/>
          <p:nvPr/>
        </p:nvSpPr>
        <p:spPr>
          <a:xfrm>
            <a:off x="540500" y="5546700"/>
            <a:ext cx="1243800" cy="438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Connect </a:t>
            </a:r>
            <a:r>
              <a:rPr b="1" i="0" lang="en" sz="1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Echo Pin to #22 MISO Pin</a:t>
            </a:r>
            <a:endParaRPr b="1" i="0" sz="1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0" name="Google Shape;100;g362fa71f0bd_0_6"/>
          <p:cNvCxnSpPr/>
          <p:nvPr/>
        </p:nvCxnSpPr>
        <p:spPr>
          <a:xfrm>
            <a:off x="3670300" y="7327900"/>
            <a:ext cx="0" cy="36840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g362fa71f0bd_0_6"/>
          <p:cNvCxnSpPr/>
          <p:nvPr/>
        </p:nvCxnSpPr>
        <p:spPr>
          <a:xfrm>
            <a:off x="3670300" y="7680350"/>
            <a:ext cx="1441500" cy="1590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g362fa71f0bd_0_6"/>
          <p:cNvCxnSpPr>
            <a:stCxn id="98" idx="2"/>
            <a:endCxn id="98" idx="2"/>
          </p:cNvCxnSpPr>
          <p:nvPr/>
        </p:nvCxnSpPr>
        <p:spPr>
          <a:xfrm>
            <a:off x="3621088" y="7464599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" name="Google Shape;103;g362fa71f0bd_0_6"/>
          <p:cNvCxnSpPr/>
          <p:nvPr/>
        </p:nvCxnSpPr>
        <p:spPr>
          <a:xfrm flipH="1">
            <a:off x="2730350" y="7035800"/>
            <a:ext cx="192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g362fa71f0bd_0_6"/>
          <p:cNvCxnSpPr/>
          <p:nvPr/>
        </p:nvCxnSpPr>
        <p:spPr>
          <a:xfrm flipH="1">
            <a:off x="3517900" y="7346950"/>
            <a:ext cx="6300" cy="3303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" name="Google Shape;105;g362fa71f0bd_0_6"/>
          <p:cNvCxnSpPr/>
          <p:nvPr/>
        </p:nvCxnSpPr>
        <p:spPr>
          <a:xfrm rot="10800000">
            <a:off x="2025800" y="7683500"/>
            <a:ext cx="1504800" cy="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g362fa71f0bd_0_6"/>
          <p:cNvCxnSpPr/>
          <p:nvPr/>
        </p:nvCxnSpPr>
        <p:spPr>
          <a:xfrm flipH="1">
            <a:off x="2044700" y="5168900"/>
            <a:ext cx="6300" cy="2489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g362fa71f0bd_0_6"/>
          <p:cNvCxnSpPr/>
          <p:nvPr/>
        </p:nvCxnSpPr>
        <p:spPr>
          <a:xfrm flipH="1" rot="10800000">
            <a:off x="2419350" y="5693100"/>
            <a:ext cx="2705400" cy="2190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" name="Google Shape;108;g362fa71f0bd_0_6"/>
          <p:cNvCxnSpPr/>
          <p:nvPr/>
        </p:nvCxnSpPr>
        <p:spPr>
          <a:xfrm rot="10800000">
            <a:off x="5097450" y="5693000"/>
            <a:ext cx="27000" cy="202860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" name="Google Shape;109;g362fa71f0bd_0_6"/>
          <p:cNvCxnSpPr/>
          <p:nvPr/>
        </p:nvCxnSpPr>
        <p:spPr>
          <a:xfrm>
            <a:off x="2419350" y="5213350"/>
            <a:ext cx="0" cy="507900"/>
          </a:xfrm>
          <a:prstGeom prst="straightConnector1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" name="Google Shape;110;g362fa71f0bd_0_6"/>
          <p:cNvSpPr txBox="1"/>
          <p:nvPr/>
        </p:nvSpPr>
        <p:spPr>
          <a:xfrm>
            <a:off x="5291125" y="5657850"/>
            <a:ext cx="1243800" cy="438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Connect </a:t>
            </a:r>
            <a:r>
              <a:rPr b="1" i="0" lang="en" sz="10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Trig pin to #22 MISO pin</a:t>
            </a:r>
            <a:endParaRPr b="1" i="0" sz="10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g362fa71f0bd_0_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-8">
            <a:off x="3835725" y="7948427"/>
            <a:ext cx="3664100" cy="1600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362fa71f0bd_0_6" title="download-5.jp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2475" y="8019500"/>
            <a:ext cx="2190750" cy="145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g362fa71f0bd_0_6"/>
          <p:cNvCxnSpPr/>
          <p:nvPr/>
        </p:nvCxnSpPr>
        <p:spPr>
          <a:xfrm>
            <a:off x="2209800" y="9205575"/>
            <a:ext cx="0" cy="342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g362fa71f0bd_0_6"/>
          <p:cNvCxnSpPr/>
          <p:nvPr/>
        </p:nvCxnSpPr>
        <p:spPr>
          <a:xfrm>
            <a:off x="1847850" y="9153525"/>
            <a:ext cx="0" cy="238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g362fa71f0bd_0_6"/>
          <p:cNvCxnSpPr/>
          <p:nvPr/>
        </p:nvCxnSpPr>
        <p:spPr>
          <a:xfrm flipH="1" rot="10800000">
            <a:off x="1838325" y="9381975"/>
            <a:ext cx="1829100" cy="19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" name="Google Shape;116;g362fa71f0bd_0_6"/>
          <p:cNvCxnSpPr/>
          <p:nvPr/>
        </p:nvCxnSpPr>
        <p:spPr>
          <a:xfrm flipH="1" rot="10800000">
            <a:off x="3676650" y="8229450"/>
            <a:ext cx="19200" cy="116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" name="Google Shape;117;g362fa71f0bd_0_6"/>
          <p:cNvSpPr txBox="1"/>
          <p:nvPr/>
        </p:nvSpPr>
        <p:spPr>
          <a:xfrm>
            <a:off x="606000" y="9144000"/>
            <a:ext cx="879900" cy="285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VCC Power </a:t>
            </a:r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362fa71f0bd_0_6"/>
          <p:cNvSpPr txBox="1"/>
          <p:nvPr/>
        </p:nvSpPr>
        <p:spPr>
          <a:xfrm>
            <a:off x="4580700" y="9390250"/>
            <a:ext cx="1060500" cy="28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GND (ground)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g362fa71f0bd_0_6"/>
          <p:cNvCxnSpPr>
            <a:stCxn id="117" idx="3"/>
          </p:cNvCxnSpPr>
          <p:nvPr/>
        </p:nvCxnSpPr>
        <p:spPr>
          <a:xfrm flipH="1" rot="10800000">
            <a:off x="1485900" y="9239400"/>
            <a:ext cx="295200" cy="4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0" name="Google Shape;120;g362fa71f0bd_0_6"/>
          <p:cNvCxnSpPr>
            <a:stCxn id="118" idx="1"/>
          </p:cNvCxnSpPr>
          <p:nvPr/>
        </p:nvCxnSpPr>
        <p:spPr>
          <a:xfrm rot="10800000">
            <a:off x="4305300" y="9439150"/>
            <a:ext cx="275400" cy="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1" name="Google Shape;121;g362fa71f0bd_0_6"/>
          <p:cNvCxnSpPr/>
          <p:nvPr/>
        </p:nvCxnSpPr>
        <p:spPr>
          <a:xfrm>
            <a:off x="3848100" y="5200650"/>
            <a:ext cx="0" cy="400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" name="Google Shape;122;g362fa71f0bd_0_6"/>
          <p:cNvCxnSpPr/>
          <p:nvPr/>
        </p:nvCxnSpPr>
        <p:spPr>
          <a:xfrm flipH="1" rot="10800000">
            <a:off x="3835725" y="5545638"/>
            <a:ext cx="3067200" cy="3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g362fa71f0bd_0_6"/>
          <p:cNvCxnSpPr/>
          <p:nvPr/>
        </p:nvCxnSpPr>
        <p:spPr>
          <a:xfrm>
            <a:off x="6905625" y="5562600"/>
            <a:ext cx="300" cy="2733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g362fa71f0bd_0_6"/>
          <p:cNvSpPr txBox="1"/>
          <p:nvPr/>
        </p:nvSpPr>
        <p:spPr>
          <a:xfrm>
            <a:off x="5256313" y="7255050"/>
            <a:ext cx="1504800" cy="607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GND (ground) to </a:t>
            </a:r>
            <a:r>
              <a:rPr b="1" i="0" lang="en" sz="11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(-)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" sz="11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blue rail 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the breadboard.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" name="Google Shape;125;g362fa71f0bd_0_6"/>
          <p:cNvCxnSpPr/>
          <p:nvPr/>
        </p:nvCxnSpPr>
        <p:spPr>
          <a:xfrm>
            <a:off x="6391275" y="7896225"/>
            <a:ext cx="371400" cy="25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6" name="Google Shape;126;g362fa71f0bd_0_6"/>
          <p:cNvCxnSpPr/>
          <p:nvPr/>
        </p:nvCxnSpPr>
        <p:spPr>
          <a:xfrm>
            <a:off x="1466850" y="6029325"/>
            <a:ext cx="4953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7" name="Google Shape;127;g362fa71f0bd_0_6"/>
          <p:cNvCxnSpPr>
            <a:stCxn id="110" idx="2"/>
          </p:cNvCxnSpPr>
          <p:nvPr/>
        </p:nvCxnSpPr>
        <p:spPr>
          <a:xfrm flipH="1">
            <a:off x="5229325" y="6096150"/>
            <a:ext cx="683700" cy="4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8" name="Google Shape;128;g362fa71f0bd_0_6"/>
          <p:cNvCxnSpPr/>
          <p:nvPr/>
        </p:nvCxnSpPr>
        <p:spPr>
          <a:xfrm>
            <a:off x="3688075" y="8237225"/>
            <a:ext cx="4266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" name="Google Shape;129;g362fa71f0bd_0_6"/>
          <p:cNvCxnSpPr/>
          <p:nvPr/>
        </p:nvCxnSpPr>
        <p:spPr>
          <a:xfrm>
            <a:off x="2217425" y="9547850"/>
            <a:ext cx="1653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g362fa71f0bd_0_6"/>
          <p:cNvCxnSpPr/>
          <p:nvPr/>
        </p:nvCxnSpPr>
        <p:spPr>
          <a:xfrm flipH="1" rot="10800000">
            <a:off x="3863350" y="8290450"/>
            <a:ext cx="22800" cy="1249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g362fa71f0bd_0_6"/>
          <p:cNvCxnSpPr/>
          <p:nvPr/>
        </p:nvCxnSpPr>
        <p:spPr>
          <a:xfrm flipH="1" rot="10800000">
            <a:off x="3871025" y="8290450"/>
            <a:ext cx="266700" cy="15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>
            <p:ph type="title"/>
          </p:nvPr>
        </p:nvSpPr>
        <p:spPr>
          <a:xfrm>
            <a:off x="420450" y="388625"/>
            <a:ext cx="7086900" cy="636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5550" lIns="125550" spcFirstLastPara="1" rIns="125550" wrap="square" tIns="125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b="1" sz="16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Build an Arduino Ultrasonic Sensor Circuit with LED’s to Simulate a Flood Sensor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sz="175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398775" y="5282726"/>
            <a:ext cx="7086900" cy="85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Connecting the Arduino Circuit to Power</a:t>
            </a:r>
            <a:endParaRPr b="1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Take the power cable and connect to the  Arduino Feather M0 USB power socket.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the other end to a power source.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420450" y="1143000"/>
            <a:ext cx="7086900" cy="1150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the Four LEDs to the Arduino Feather M0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❏"/>
            </a:pP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 each of the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LED’s 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 the corresponding 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Arduino Feather M0 power sockets 6 </a:t>
            </a:r>
            <a:r>
              <a:rPr b="1" i="0" lang="en" sz="11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(red)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10 </a:t>
            </a:r>
            <a:r>
              <a:rPr b="1" i="0" lang="en" sz="1100" u="none" cap="none" strike="noStrike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(yellow)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11 </a:t>
            </a:r>
            <a:r>
              <a:rPr b="1" i="0" lang="en" sz="1100" u="none" cap="none" strike="noStrike">
                <a:solidFill>
                  <a:srgbClr val="6AA84F"/>
                </a:solidFill>
                <a:latin typeface="Open Sans"/>
                <a:ea typeface="Open Sans"/>
                <a:cs typeface="Open Sans"/>
                <a:sym typeface="Open Sans"/>
              </a:rPr>
              <a:t>(green)</a:t>
            </a:r>
            <a:r>
              <a:rPr b="1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12 </a:t>
            </a:r>
            <a:r>
              <a:rPr b="1" i="0" lang="en" sz="11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(blue)</a:t>
            </a:r>
            <a:r>
              <a:rPr b="0" i="0" lang="en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Notice that each color-coded LED is assigned to a specific socket number on the Arduino Feather M0. Follow the schematic for accurate connection. 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9" name="Google Shape;139;p4" title="images.jp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5700" y="3396325"/>
            <a:ext cx="2569442" cy="11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4" title="images.jp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950" y="6874225"/>
            <a:ext cx="2569442" cy="11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4" title="Screen Shot 2025-07-02 at 5.17.30 PM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92371" y="3417663"/>
            <a:ext cx="3318575" cy="1107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4"/>
          <p:cNvCxnSpPr>
            <a:stCxn id="140" idx="0"/>
          </p:cNvCxnSpPr>
          <p:nvPr/>
        </p:nvCxnSpPr>
        <p:spPr>
          <a:xfrm>
            <a:off x="1900671" y="68742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4"/>
          <p:cNvCxnSpPr>
            <a:stCxn id="140" idx="0"/>
          </p:cNvCxnSpPr>
          <p:nvPr/>
        </p:nvCxnSpPr>
        <p:spPr>
          <a:xfrm>
            <a:off x="1900671" y="68742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4"/>
          <p:cNvCxnSpPr>
            <a:endCxn id="140" idx="0"/>
          </p:cNvCxnSpPr>
          <p:nvPr/>
        </p:nvCxnSpPr>
        <p:spPr>
          <a:xfrm flipH="1" rot="10800000">
            <a:off x="1790571" y="6874225"/>
            <a:ext cx="110100" cy="15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4"/>
          <p:cNvCxnSpPr/>
          <p:nvPr/>
        </p:nvCxnSpPr>
        <p:spPr>
          <a:xfrm rot="10800000">
            <a:off x="1460500" y="2529575"/>
            <a:ext cx="0" cy="9735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" name="Google Shape;146;p4"/>
          <p:cNvCxnSpPr/>
          <p:nvPr/>
        </p:nvCxnSpPr>
        <p:spPr>
          <a:xfrm>
            <a:off x="1439700" y="2529575"/>
            <a:ext cx="5323200" cy="210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7" name="Google Shape;147;p4"/>
          <p:cNvCxnSpPr/>
          <p:nvPr/>
        </p:nvCxnSpPr>
        <p:spPr>
          <a:xfrm>
            <a:off x="6762750" y="2540000"/>
            <a:ext cx="0" cy="11850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" name="Google Shape;148;p4"/>
          <p:cNvCxnSpPr/>
          <p:nvPr/>
        </p:nvCxnSpPr>
        <p:spPr>
          <a:xfrm flipH="1" rot="10800000">
            <a:off x="1562550" y="2719850"/>
            <a:ext cx="24900" cy="7989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4"/>
          <p:cNvCxnSpPr/>
          <p:nvPr/>
        </p:nvCxnSpPr>
        <p:spPr>
          <a:xfrm>
            <a:off x="1576925" y="2719925"/>
            <a:ext cx="4963200" cy="111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" name="Google Shape;150;p4"/>
          <p:cNvCxnSpPr/>
          <p:nvPr/>
        </p:nvCxnSpPr>
        <p:spPr>
          <a:xfrm>
            <a:off x="6529925" y="2741075"/>
            <a:ext cx="0" cy="984300"/>
          </a:xfrm>
          <a:prstGeom prst="straightConnector1">
            <a:avLst/>
          </a:prstGeom>
          <a:noFill/>
          <a:ln cap="flat" cmpd="sng" w="19050">
            <a:solidFill>
              <a:srgbClr val="F9CB9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p4"/>
          <p:cNvCxnSpPr>
            <a:stCxn id="139" idx="0"/>
            <a:endCxn id="139" idx="0"/>
          </p:cNvCxnSpPr>
          <p:nvPr/>
        </p:nvCxnSpPr>
        <p:spPr>
          <a:xfrm>
            <a:off x="1800421" y="33963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" name="Google Shape;152;p4"/>
          <p:cNvCxnSpPr>
            <a:stCxn id="139" idx="0"/>
            <a:endCxn id="139" idx="0"/>
          </p:cNvCxnSpPr>
          <p:nvPr/>
        </p:nvCxnSpPr>
        <p:spPr>
          <a:xfrm>
            <a:off x="1800421" y="33963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4"/>
          <p:cNvCxnSpPr/>
          <p:nvPr/>
        </p:nvCxnSpPr>
        <p:spPr>
          <a:xfrm flipH="1">
            <a:off x="1662425" y="2973925"/>
            <a:ext cx="30900" cy="4815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" name="Google Shape;154;p4"/>
          <p:cNvCxnSpPr/>
          <p:nvPr/>
        </p:nvCxnSpPr>
        <p:spPr>
          <a:xfrm>
            <a:off x="1703925" y="2984500"/>
            <a:ext cx="45930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4"/>
          <p:cNvCxnSpPr/>
          <p:nvPr/>
        </p:nvCxnSpPr>
        <p:spPr>
          <a:xfrm flipH="1">
            <a:off x="6286600" y="2970250"/>
            <a:ext cx="10500" cy="7341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4"/>
          <p:cNvCxnSpPr/>
          <p:nvPr/>
        </p:nvCxnSpPr>
        <p:spPr>
          <a:xfrm flipH="1" rot="10800000">
            <a:off x="1768296" y="3143200"/>
            <a:ext cx="20400" cy="3624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4"/>
          <p:cNvCxnSpPr/>
          <p:nvPr/>
        </p:nvCxnSpPr>
        <p:spPr>
          <a:xfrm>
            <a:off x="1799175" y="3153825"/>
            <a:ext cx="4266300" cy="9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4"/>
          <p:cNvCxnSpPr/>
          <p:nvPr/>
        </p:nvCxnSpPr>
        <p:spPr>
          <a:xfrm flipH="1">
            <a:off x="6053750" y="3164425"/>
            <a:ext cx="10500" cy="554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4"/>
          <p:cNvCxnSpPr/>
          <p:nvPr/>
        </p:nvCxnSpPr>
        <p:spPr>
          <a:xfrm flipH="1">
            <a:off x="2461275" y="7858075"/>
            <a:ext cx="600" cy="40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4"/>
          <p:cNvCxnSpPr/>
          <p:nvPr/>
        </p:nvCxnSpPr>
        <p:spPr>
          <a:xfrm rot="10800000">
            <a:off x="2118350" y="6690300"/>
            <a:ext cx="0" cy="282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1" name="Google Shape;161;p4"/>
          <p:cNvCxnSpPr/>
          <p:nvPr/>
        </p:nvCxnSpPr>
        <p:spPr>
          <a:xfrm>
            <a:off x="2122563" y="6697975"/>
            <a:ext cx="2053200" cy="7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" name="Google Shape;162;p4"/>
          <p:cNvCxnSpPr/>
          <p:nvPr/>
        </p:nvCxnSpPr>
        <p:spPr>
          <a:xfrm>
            <a:off x="1432738" y="7848675"/>
            <a:ext cx="0" cy="6933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" name="Google Shape;163;p4"/>
          <p:cNvCxnSpPr/>
          <p:nvPr/>
        </p:nvCxnSpPr>
        <p:spPr>
          <a:xfrm>
            <a:off x="1668775" y="7886700"/>
            <a:ext cx="7500" cy="50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" name="Google Shape;164;p4"/>
          <p:cNvSpPr txBox="1"/>
          <p:nvPr/>
        </p:nvSpPr>
        <p:spPr>
          <a:xfrm>
            <a:off x="6265800" y="5819250"/>
            <a:ext cx="993900" cy="281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Power (USB)</a:t>
            </a:r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5" name="Google Shape;165;p4"/>
          <p:cNvCxnSpPr>
            <a:stCxn id="164" idx="3"/>
          </p:cNvCxnSpPr>
          <p:nvPr/>
        </p:nvCxnSpPr>
        <p:spPr>
          <a:xfrm>
            <a:off x="7259700" y="5960100"/>
            <a:ext cx="187200" cy="9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6" name="Google Shape;166;p4"/>
          <p:cNvCxnSpPr/>
          <p:nvPr/>
        </p:nvCxnSpPr>
        <p:spPr>
          <a:xfrm flipH="1" rot="10800000">
            <a:off x="2461275" y="8233625"/>
            <a:ext cx="1044000" cy="1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4"/>
          <p:cNvCxnSpPr/>
          <p:nvPr/>
        </p:nvCxnSpPr>
        <p:spPr>
          <a:xfrm rot="10800000">
            <a:off x="3505200" y="7033325"/>
            <a:ext cx="0" cy="1203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4"/>
          <p:cNvCxnSpPr/>
          <p:nvPr/>
        </p:nvCxnSpPr>
        <p:spPr>
          <a:xfrm rot="10800000">
            <a:off x="4975975" y="7048625"/>
            <a:ext cx="7500" cy="146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9" name="Google Shape;169;p4" title="Screen Shot 2025-07-02 at 10.22.13 PM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5000" y="6895525"/>
            <a:ext cx="3529455" cy="1242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4"/>
          <p:cNvCxnSpPr/>
          <p:nvPr/>
        </p:nvCxnSpPr>
        <p:spPr>
          <a:xfrm>
            <a:off x="4183275" y="6697975"/>
            <a:ext cx="0" cy="403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4"/>
          <p:cNvCxnSpPr/>
          <p:nvPr/>
        </p:nvCxnSpPr>
        <p:spPr>
          <a:xfrm>
            <a:off x="3505200" y="7033825"/>
            <a:ext cx="579000" cy="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4"/>
          <p:cNvCxnSpPr/>
          <p:nvPr/>
        </p:nvCxnSpPr>
        <p:spPr>
          <a:xfrm>
            <a:off x="1432750" y="8542225"/>
            <a:ext cx="2301000" cy="228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4"/>
          <p:cNvCxnSpPr/>
          <p:nvPr/>
        </p:nvCxnSpPr>
        <p:spPr>
          <a:xfrm flipH="1" rot="10800000">
            <a:off x="3726238" y="6827525"/>
            <a:ext cx="7500" cy="17451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4"/>
          <p:cNvCxnSpPr/>
          <p:nvPr/>
        </p:nvCxnSpPr>
        <p:spPr>
          <a:xfrm>
            <a:off x="3733800" y="6827525"/>
            <a:ext cx="1539300" cy="75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4"/>
          <p:cNvCxnSpPr/>
          <p:nvPr/>
        </p:nvCxnSpPr>
        <p:spPr>
          <a:xfrm flipH="1">
            <a:off x="5265300" y="6831925"/>
            <a:ext cx="7800" cy="4116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" name="Google Shape;176;p4"/>
          <p:cNvCxnSpPr/>
          <p:nvPr/>
        </p:nvCxnSpPr>
        <p:spPr>
          <a:xfrm>
            <a:off x="1676400" y="8397250"/>
            <a:ext cx="22707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7" name="Google Shape;177;p4"/>
          <p:cNvCxnSpPr/>
          <p:nvPr/>
        </p:nvCxnSpPr>
        <p:spPr>
          <a:xfrm flipH="1" rot="10800000">
            <a:off x="3954775" y="6598850"/>
            <a:ext cx="7500" cy="1806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8" name="Google Shape;178;p4"/>
          <p:cNvCxnSpPr/>
          <p:nvPr/>
        </p:nvCxnSpPr>
        <p:spPr>
          <a:xfrm>
            <a:off x="3962400" y="6614150"/>
            <a:ext cx="1379100" cy="7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4"/>
          <p:cNvCxnSpPr/>
          <p:nvPr/>
        </p:nvCxnSpPr>
        <p:spPr>
          <a:xfrm flipH="1">
            <a:off x="5311375" y="6606550"/>
            <a:ext cx="15000" cy="6399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/>
          <p:nvPr>
            <p:ph type="title"/>
          </p:nvPr>
        </p:nvSpPr>
        <p:spPr>
          <a:xfrm>
            <a:off x="420450" y="388625"/>
            <a:ext cx="7086900" cy="636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5550" lIns="125550" spcFirstLastPara="1" rIns="125550" wrap="square" tIns="125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b="1" sz="16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Build an Arduino Ultrasonic Sensor Circuit with LED’s to Simulate a Flood Sensor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sz="175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t/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5"/>
          <p:cNvSpPr txBox="1"/>
          <p:nvPr/>
        </p:nvSpPr>
        <p:spPr>
          <a:xfrm>
            <a:off x="420450" y="1143000"/>
            <a:ext cx="7086900" cy="2738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Powering and Grounding the Circuit (Double checking your Connetions</a:t>
            </a:r>
            <a:endParaRPr b="1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completing the Arduino HC-SR04 ultrasonic sensor and LED setup, electricity flows from the </a:t>
            </a:r>
            <a:r>
              <a:rPr b="1" i="0" lang="en" sz="1200" u="none" cap="none" strike="noStrike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power source connections</a:t>
            </a:r>
            <a:r>
              <a:rPr b="0" i="0" lang="en" sz="1200" u="none" cap="none" strike="noStrike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the Arduino, through the sensor and LEDs, and back to the ground </a:t>
            </a:r>
            <a:r>
              <a:rPr b="1" i="0" lang="en" sz="1200" u="none" cap="none" strike="noStrike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(GND)</a:t>
            </a:r>
            <a:r>
              <a:rPr b="0" i="0" lang="en" sz="1200" u="none" cap="none" strike="noStrike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 this setup, connecting LED’s and HC-SR04 sensor to an Arduino Feather M0,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power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(3.7 V) is supplied through the USB pin on the Arduino Feather M0. This power flows through the sensor and LED’s and then returns to the Arduino's ground pin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GND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to complete the circuit.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Both the HC-SR04 ultrasonic sensor and the LEDs need to be connected to the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GND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socket of the Arduino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via the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negative </a:t>
            </a:r>
            <a:r>
              <a:rPr b="1" i="0" lang="en" sz="12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(-) 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rail (</a:t>
            </a:r>
            <a:r>
              <a:rPr b="1" i="0" lang="en" sz="1200" u="none" cap="none" strike="noStrike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blue line</a:t>
            </a:r>
            <a:r>
              <a:rPr b="1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of the breadboard for proper grounding.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Every circuit element needs to be connected to power to allow electricity to flow. 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❏"/>
            </a:pPr>
            <a:r>
              <a:rPr b="0" i="0" lang="en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CONNECT TO USB POWER TO activate your circuit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825" y="7287454"/>
            <a:ext cx="3918975" cy="16584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7" name="Google Shape;18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4575787" y="7822888"/>
            <a:ext cx="2833150" cy="1277025"/>
          </a:xfrm>
          <a:prstGeom prst="rect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88" name="Google Shape;188;p5"/>
          <p:cNvCxnSpPr/>
          <p:nvPr/>
        </p:nvCxnSpPr>
        <p:spPr>
          <a:xfrm flipH="1" rot="10800000">
            <a:off x="1630675" y="4091750"/>
            <a:ext cx="5280600" cy="7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" name="Google Shape;189;p5"/>
          <p:cNvCxnSpPr/>
          <p:nvPr/>
        </p:nvCxnSpPr>
        <p:spPr>
          <a:xfrm>
            <a:off x="4156775" y="5097775"/>
            <a:ext cx="0" cy="76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0" name="Google Shape;190;p5" title="Screen Shot 2025-07-02 at 10.37.37 PM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3638" y="4500873"/>
            <a:ext cx="6820516" cy="2317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p5"/>
          <p:cNvCxnSpPr/>
          <p:nvPr/>
        </p:nvCxnSpPr>
        <p:spPr>
          <a:xfrm flipH="1" rot="10800000">
            <a:off x="1630675" y="4099750"/>
            <a:ext cx="7500" cy="1020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5"/>
          <p:cNvCxnSpPr/>
          <p:nvPr/>
        </p:nvCxnSpPr>
        <p:spPr>
          <a:xfrm rot="10800000">
            <a:off x="6911350" y="4091825"/>
            <a:ext cx="0" cy="1326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3" name="Google Shape;193;p5"/>
          <p:cNvCxnSpPr/>
          <p:nvPr/>
        </p:nvCxnSpPr>
        <p:spPr>
          <a:xfrm rot="10800000">
            <a:off x="1844050" y="4251850"/>
            <a:ext cx="0" cy="8688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" name="Google Shape;194;p5"/>
          <p:cNvCxnSpPr/>
          <p:nvPr/>
        </p:nvCxnSpPr>
        <p:spPr>
          <a:xfrm>
            <a:off x="1851650" y="4259575"/>
            <a:ext cx="4808100" cy="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5"/>
          <p:cNvCxnSpPr/>
          <p:nvPr/>
        </p:nvCxnSpPr>
        <p:spPr>
          <a:xfrm rot="10800000">
            <a:off x="6667500" y="4259450"/>
            <a:ext cx="0" cy="11736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6" name="Google Shape;196;p5"/>
          <p:cNvCxnSpPr/>
          <p:nvPr/>
        </p:nvCxnSpPr>
        <p:spPr>
          <a:xfrm rot="10800000">
            <a:off x="1965975" y="4373825"/>
            <a:ext cx="0" cy="762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7" name="Google Shape;197;p5"/>
          <p:cNvCxnSpPr/>
          <p:nvPr/>
        </p:nvCxnSpPr>
        <p:spPr>
          <a:xfrm flipH="1" rot="10800000">
            <a:off x="6416050" y="4396850"/>
            <a:ext cx="15300" cy="10362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8" name="Google Shape;198;p5"/>
          <p:cNvCxnSpPr/>
          <p:nvPr/>
        </p:nvCxnSpPr>
        <p:spPr>
          <a:xfrm>
            <a:off x="1958350" y="4396750"/>
            <a:ext cx="4480500" cy="153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" name="Google Shape;199;p5"/>
          <p:cNvCxnSpPr/>
          <p:nvPr/>
        </p:nvCxnSpPr>
        <p:spPr>
          <a:xfrm>
            <a:off x="2087875" y="4526275"/>
            <a:ext cx="0" cy="5688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0" name="Google Shape;200;p5"/>
          <p:cNvCxnSpPr/>
          <p:nvPr/>
        </p:nvCxnSpPr>
        <p:spPr>
          <a:xfrm>
            <a:off x="2080250" y="4533900"/>
            <a:ext cx="4099500" cy="228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5"/>
          <p:cNvCxnSpPr/>
          <p:nvPr/>
        </p:nvCxnSpPr>
        <p:spPr>
          <a:xfrm flipH="1">
            <a:off x="6156900" y="4564375"/>
            <a:ext cx="15300" cy="8457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